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1"/>
  </p:notesMasterIdLst>
  <p:sldIdLst>
    <p:sldId id="256" r:id="rId2"/>
    <p:sldId id="374" r:id="rId3"/>
    <p:sldId id="420" r:id="rId4"/>
    <p:sldId id="377" r:id="rId5"/>
    <p:sldId id="258" r:id="rId6"/>
    <p:sldId id="412" r:id="rId7"/>
    <p:sldId id="413" r:id="rId8"/>
    <p:sldId id="414" r:id="rId9"/>
    <p:sldId id="418" r:id="rId10"/>
    <p:sldId id="415" r:id="rId11"/>
    <p:sldId id="417" r:id="rId12"/>
    <p:sldId id="416" r:id="rId13"/>
    <p:sldId id="375" r:id="rId14"/>
    <p:sldId id="376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401" r:id="rId26"/>
    <p:sldId id="402" r:id="rId27"/>
    <p:sldId id="403" r:id="rId28"/>
    <p:sldId id="400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9" r:id="rId50"/>
  </p:sldIdLst>
  <p:sldSz cx="12192000" cy="6858000"/>
  <p:notesSz cx="6865938" cy="99980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CBE"/>
    <a:srgbClr val="F2F2F2"/>
    <a:srgbClr val="582F26"/>
    <a:srgbClr val="020202"/>
    <a:srgbClr val="06070A"/>
    <a:srgbClr val="0D101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6303" autoAdjust="0"/>
  </p:normalViewPr>
  <p:slideViewPr>
    <p:cSldViewPr snapToGrid="0">
      <p:cViewPr varScale="1">
        <p:scale>
          <a:sx n="95" d="100"/>
          <a:sy n="95" d="100"/>
        </p:scale>
        <p:origin x="109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68AA-9E1E-4D4D-B205-44DD650DBE4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74635-9925-415E-847B-4A66F74CA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86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세미나 자료는 </a:t>
            </a:r>
            <a:r>
              <a:rPr lang="ko-KR" altLang="en-US" dirty="0" err="1"/>
              <a:t>참석자분들게</a:t>
            </a:r>
            <a:r>
              <a:rPr lang="ko-KR" altLang="en-US" dirty="0"/>
              <a:t> 배포 할 예정입니다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세미나 중간이라도 질문이 있으실 때는 </a:t>
            </a:r>
            <a:r>
              <a:rPr lang="en-US" altLang="ko-KR" dirty="0"/>
              <a:t>Q/A </a:t>
            </a:r>
            <a:r>
              <a:rPr lang="ko-KR" altLang="en-US" dirty="0"/>
              <a:t>메뉴에 남겨 주시면 확인후 답변을 남기도록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4635-9925-415E-847B-4A66F74CA9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4635-9925-415E-847B-4A66F74CA9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8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4635-9925-415E-847B-4A66F74CA9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2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74635-9925-415E-847B-4A66F74CA95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82578-30F6-C825-AFC6-BE35D9CE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AA02E-380A-BE03-9776-8F4C9C42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E9F13-0DC0-702A-A0ED-93E5397B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10DBE-995B-4A57-B51A-4416F90FF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94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7760" y="6315710"/>
            <a:ext cx="7335520" cy="288291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7840" y="6269036"/>
            <a:ext cx="1036320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0"/>
            <a:fld id="{A4B9D86F-0E15-46C6-88AE-086E78885E3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22541"/>
            <a:ext cx="12192000" cy="44372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embarcadero-technologies-in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87257" y="6417306"/>
            <a:ext cx="1760268" cy="229267"/>
          </a:xfrm>
          <a:prstGeom prst="rect">
            <a:avLst/>
          </a:prstGeom>
        </p:spPr>
      </p:pic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CFA63E9-736F-99E1-8DF0-F68F9E50B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3" y="6426198"/>
            <a:ext cx="1544420" cy="237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03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wiki.embarcadero.com/RADStudio/Athens/en/What%27s_New" TargetMode="External"/><Relationship Id="rId2" Type="http://schemas.openxmlformats.org/officeDocument/2006/relationships/hyperlink" Target="https://welcome.devgear.co.kr/rad-feature/v120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wiki.embarcadero.com/RADStudio/Athens/en/New_features_and_customer_reported_issues_fixed_in_RAD_Studio_12.0" TargetMode="External"/><Relationship Id="rId4" Type="http://schemas.openxmlformats.org/officeDocument/2006/relationships/hyperlink" Target="https://welcome.devgear.co.kr/topic/1304-rad-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272B8-DFBD-0A31-EA19-E3EF0DBD979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310082" y="611179"/>
            <a:ext cx="5571836" cy="898098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Adobe Heiti Std R" panose="020B0400000000000000" pitchFamily="34" charset="-128"/>
              </a:rPr>
              <a:t>Rad Server</a:t>
            </a:r>
            <a:endParaRPr lang="ko-KR" altLang="en-US" sz="3600" dirty="0">
              <a:solidFill>
                <a:schemeClr val="bg1"/>
              </a:solidFill>
              <a:latin typeface="Adobe Heiti Std R" panose="020B04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2B7B0-5102-D9FF-C882-0CEC85F83C0D}"/>
              </a:ext>
            </a:extLst>
          </p:cNvPr>
          <p:cNvSpPr txBox="1"/>
          <p:nvPr/>
        </p:nvSpPr>
        <p:spPr>
          <a:xfrm>
            <a:off x="313508" y="30719"/>
            <a:ext cx="168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환영</a:t>
            </a:r>
          </a:p>
        </p:txBody>
      </p:sp>
      <p:pic>
        <p:nvPicPr>
          <p:cNvPr id="9" name="그림 8" descr="텍스트, 그래픽 디자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1D4B74B5-6F99-DB11-8D1A-642DA9240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" y="0"/>
            <a:ext cx="1218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5F98ACA-7D8B-51D6-78E2-7EE758AB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6" y="1668026"/>
            <a:ext cx="2062068" cy="4156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A0961-15CB-F7FC-3FB7-182C72A8F133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0FADF-7C24-2271-EF97-71C99750B186}"/>
              </a:ext>
            </a:extLst>
          </p:cNvPr>
          <p:cNvSpPr txBox="1"/>
          <p:nvPr/>
        </p:nvSpPr>
        <p:spPr>
          <a:xfrm>
            <a:off x="550338" y="721880"/>
            <a:ext cx="510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모바일 화면 분할</a:t>
            </a:r>
            <a:r>
              <a:rPr lang="en-US" altLang="ko-KR" sz="2800" b="1" dirty="0">
                <a:solidFill>
                  <a:schemeClr val="accent2"/>
                </a:solidFill>
              </a:rPr>
              <a:t>(Split Support)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C4EE7-263D-5917-183D-F66BB770CE84}"/>
              </a:ext>
            </a:extLst>
          </p:cNvPr>
          <p:cNvSpPr txBox="1"/>
          <p:nvPr/>
        </p:nvSpPr>
        <p:spPr>
          <a:xfrm>
            <a:off x="3901273" y="1900366"/>
            <a:ext cx="615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프로젝트에 기본 설정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sz="1800" dirty="0"/>
              <a:t>Android / iOS</a:t>
            </a:r>
          </a:p>
        </p:txBody>
      </p:sp>
    </p:spTree>
    <p:extLst>
      <p:ext uri="{BB962C8B-B14F-4D97-AF65-F5344CB8AC3E}">
        <p14:creationId xmlns:p14="http://schemas.microsoft.com/office/powerpoint/2010/main" val="120715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A0961-15CB-F7FC-3FB7-182C72A8F133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0FADF-7C24-2271-EF97-71C99750B186}"/>
              </a:ext>
            </a:extLst>
          </p:cNvPr>
          <p:cNvSpPr txBox="1"/>
          <p:nvPr/>
        </p:nvSpPr>
        <p:spPr>
          <a:xfrm>
            <a:off x="550338" y="721880"/>
            <a:ext cx="391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accent2"/>
                </a:solidFill>
              </a:rPr>
              <a:t>Skia</a:t>
            </a:r>
            <a:r>
              <a:rPr lang="en-US" altLang="ko-KR" sz="2800" b="1" dirty="0">
                <a:solidFill>
                  <a:schemeClr val="accent2"/>
                </a:solidFill>
              </a:rPr>
              <a:t> </a:t>
            </a:r>
            <a:r>
              <a:rPr lang="ko-KR" altLang="en-US" sz="2800" b="1" dirty="0">
                <a:solidFill>
                  <a:schemeClr val="accent2"/>
                </a:solidFill>
              </a:rPr>
              <a:t>컴포넌트 기본 탑재</a:t>
            </a:r>
          </a:p>
        </p:txBody>
      </p:sp>
      <p:pic>
        <p:nvPicPr>
          <p:cNvPr id="2" name="그림 1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702F5CDD-285F-86B0-371E-839038518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3" y="1566929"/>
            <a:ext cx="7045258" cy="396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2A0961-15CB-F7FC-3FB7-182C72A8F133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7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0FADF-7C24-2271-EF97-71C99750B186}"/>
              </a:ext>
            </a:extLst>
          </p:cNvPr>
          <p:cNvSpPr txBox="1"/>
          <p:nvPr/>
        </p:nvSpPr>
        <p:spPr>
          <a:xfrm>
            <a:off x="550338" y="721880"/>
            <a:ext cx="5985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안드로이드 앱 아이콘세트 자동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C4EE7-263D-5917-183D-F66BB770CE84}"/>
              </a:ext>
            </a:extLst>
          </p:cNvPr>
          <p:cNvSpPr txBox="1"/>
          <p:nvPr/>
        </p:nvSpPr>
        <p:spPr>
          <a:xfrm>
            <a:off x="6442670" y="3138604"/>
            <a:ext cx="47604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.</a:t>
            </a:r>
            <a:r>
              <a:rPr lang="en-US" altLang="ko-KR" dirty="0" err="1"/>
              <a:t>svg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en-US" altLang="ko-KR" dirty="0"/>
              <a:t>: .</a:t>
            </a:r>
            <a:r>
              <a:rPr lang="en-US" altLang="ko-KR" dirty="0" err="1"/>
              <a:t>png</a:t>
            </a:r>
            <a:r>
              <a:rPr lang="en-US" altLang="ko-KR" dirty="0"/>
              <a:t> -&gt; .</a:t>
            </a:r>
            <a:r>
              <a:rPr lang="en-US" altLang="ko-KR" dirty="0" err="1"/>
              <a:t>svg</a:t>
            </a:r>
            <a:r>
              <a:rPr lang="en-US" altLang="ko-KR" dirty="0"/>
              <a:t> </a:t>
            </a:r>
            <a:r>
              <a:rPr lang="ko-KR" altLang="en-US" dirty="0"/>
              <a:t>변환 사이트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Target All Platform </a:t>
            </a:r>
            <a:r>
              <a:rPr lang="ko-KR" altLang="en-US" dirty="0"/>
              <a:t>시 </a:t>
            </a:r>
            <a:r>
              <a:rPr lang="en-US" altLang="ko-KR" dirty="0"/>
              <a:t>Single Icon</a:t>
            </a:r>
          </a:p>
          <a:p>
            <a:pPr marL="285750" indent="-285750">
              <a:buFontTx/>
              <a:buChar char="-"/>
            </a:pPr>
            <a:r>
              <a:rPr lang="en-US" altLang="ko-KR" sz="1800" dirty="0"/>
              <a:t>Android </a:t>
            </a:r>
            <a:r>
              <a:rPr lang="ko-KR" altLang="en-US" sz="1800" dirty="0"/>
              <a:t>아이콘세트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8FF15-934E-DC5D-3345-C4B21471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24" y="1325487"/>
            <a:ext cx="5107076" cy="45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7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5364069" y="2684716"/>
            <a:ext cx="1463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IDE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079E244-B715-F37B-008C-04F284EE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3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A68DD4F-68F5-906D-F726-7C48823F1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3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9EA54BD-09E5-01CF-7B03-F53CFB76C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7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14597F-B5BD-B2C6-F5FC-44B23BD08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5297768" y="2654571"/>
            <a:ext cx="1596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VCL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4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C12D98-91E3-FF56-6636-FBA4CA88A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0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1AE2DA-1421-A748-2345-0346D773D28E}"/>
              </a:ext>
            </a:extLst>
          </p:cNvPr>
          <p:cNvSpPr txBox="1"/>
          <p:nvPr/>
        </p:nvSpPr>
        <p:spPr>
          <a:xfrm>
            <a:off x="5423787" y="111376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66B21-235D-E551-DB0C-A874B1857B9B}"/>
              </a:ext>
            </a:extLst>
          </p:cNvPr>
          <p:cNvSpPr txBox="1"/>
          <p:nvPr/>
        </p:nvSpPr>
        <p:spPr>
          <a:xfrm>
            <a:off x="2791120" y="2063418"/>
            <a:ext cx="50767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주요기능 데모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IDE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VCL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FMX 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Data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Delphi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C++</a:t>
            </a:r>
          </a:p>
          <a:p>
            <a:pPr marL="514350" indent="-514350">
              <a:buAutoNum type="arabicPeriod"/>
            </a:pPr>
            <a:r>
              <a:rPr lang="en-US" altLang="ko-KR" sz="2800" dirty="0"/>
              <a:t>Quality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/>
              <a:t>Q &amp; A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60503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87F4B7D-123D-DDAB-F89C-72B41EC1D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5721B68-7ED7-5660-602A-4B5A8B007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38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B9CE5430-C039-E030-D40E-5BC061F3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E37F3649-C666-DCDE-584E-12936A4A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5105985" y="2664620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Data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3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685DEA4-8058-7882-65AE-C0C0AB550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89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60B63C8C-46C3-CCE5-65FD-194D6790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19A0FCF-A316-F46D-36A8-D90F1C89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35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5134839" y="2664620"/>
            <a:ext cx="192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FMX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5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836899DF-5170-3574-3F52-30829958B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70C57-6BED-C9A6-56C9-F46CAF860AB5}"/>
              </a:ext>
            </a:extLst>
          </p:cNvPr>
          <p:cNvSpPr txBox="1"/>
          <p:nvPr/>
        </p:nvSpPr>
        <p:spPr>
          <a:xfrm>
            <a:off x="520193" y="66159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프로모션 안내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70166-6701-279F-C53A-2D0737FCFF9A}"/>
              </a:ext>
            </a:extLst>
          </p:cNvPr>
          <p:cNvSpPr txBox="1"/>
          <p:nvPr/>
        </p:nvSpPr>
        <p:spPr>
          <a:xfrm>
            <a:off x="834014" y="1390180"/>
            <a:ext cx="109024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500" dirty="0"/>
              <a:t>RAD</a:t>
            </a:r>
            <a:r>
              <a:rPr lang="ko-KR" altLang="en-US" sz="2500" dirty="0"/>
              <a:t>스튜디오 </a:t>
            </a:r>
            <a:r>
              <a:rPr lang="en-US" altLang="ko-KR" sz="2500" dirty="0"/>
              <a:t>12.0 </a:t>
            </a:r>
            <a:r>
              <a:rPr lang="ko-KR" altLang="en-US" sz="2500" dirty="0"/>
              <a:t>아테네 출시 기념 </a:t>
            </a:r>
            <a:r>
              <a:rPr lang="en-US" altLang="ko-KR" sz="2500" b="1" dirty="0"/>
              <a:t>15%</a:t>
            </a:r>
            <a:r>
              <a:rPr lang="en-US" altLang="ko-KR" sz="2500" dirty="0"/>
              <a:t> </a:t>
            </a:r>
            <a:r>
              <a:rPr lang="ko-KR" altLang="en-US" sz="2500" dirty="0"/>
              <a:t>할인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5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200" dirty="0"/>
              <a:t>대상</a:t>
            </a:r>
            <a:r>
              <a:rPr lang="en-US" altLang="ko-KR" sz="2200" dirty="0"/>
              <a:t>: </a:t>
            </a:r>
            <a:r>
              <a:rPr lang="ko-KR" altLang="en-US" sz="2200" dirty="0"/>
              <a:t>엔터프라이즈 에디션 이상 구매 고객</a:t>
            </a:r>
            <a:endParaRPr lang="en-US" altLang="ko-KR" sz="22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200" dirty="0"/>
              <a:t>기간</a:t>
            </a:r>
            <a:r>
              <a:rPr lang="en-US" altLang="ko-KR" sz="2200" dirty="0"/>
              <a:t>: 11</a:t>
            </a:r>
            <a:r>
              <a:rPr lang="ko-KR" altLang="en-US" sz="2200" dirty="0"/>
              <a:t>월 </a:t>
            </a:r>
            <a:r>
              <a:rPr lang="en-US" altLang="ko-KR" sz="2200" dirty="0"/>
              <a:t>30</a:t>
            </a:r>
            <a:r>
              <a:rPr lang="ko-KR" altLang="en-US" sz="2200" dirty="0"/>
              <a:t>일 이전 구매까지</a:t>
            </a:r>
            <a:endParaRPr lang="en-US" altLang="ko-KR" sz="2200" dirty="0"/>
          </a:p>
          <a:p>
            <a:endParaRPr lang="en-US" altLang="ko-KR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/>
              <a:t>세미나 참석자 </a:t>
            </a:r>
            <a:r>
              <a:rPr lang="ko-KR" altLang="en-US" sz="2500" b="1" dirty="0"/>
              <a:t>추가 </a:t>
            </a:r>
            <a:r>
              <a:rPr lang="en-US" altLang="ko-KR" sz="2500" b="1" dirty="0"/>
              <a:t>5% </a:t>
            </a:r>
            <a:r>
              <a:rPr lang="ko-KR" altLang="en-US" sz="2500" dirty="0"/>
              <a:t>할인</a:t>
            </a:r>
            <a:endParaRPr lang="en-US" altLang="ko-KR" sz="25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200" dirty="0"/>
              <a:t>현재 참석자에 한하여 제공</a:t>
            </a:r>
            <a:endParaRPr lang="en-US" altLang="ko-KR" sz="2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200" dirty="0"/>
              <a:t>처음 구입 시</a:t>
            </a:r>
            <a:r>
              <a:rPr lang="en-US" altLang="ko-KR" sz="2200" dirty="0"/>
              <a:t>, 10% </a:t>
            </a:r>
            <a:r>
              <a:rPr lang="ko-KR" altLang="en-US" sz="2200" dirty="0"/>
              <a:t>할인</a:t>
            </a:r>
            <a:r>
              <a:rPr lang="en-US" altLang="ko-KR" sz="1900" dirty="0"/>
              <a:t>(</a:t>
            </a:r>
            <a:r>
              <a:rPr lang="ko-KR" altLang="en-US" sz="1900" dirty="0"/>
              <a:t>프로모션 중복 적용 안됨</a:t>
            </a:r>
            <a:r>
              <a:rPr lang="en-US" altLang="ko-KR" sz="1900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900" dirty="0"/>
              <a:t>제품</a:t>
            </a:r>
            <a:r>
              <a:rPr lang="en-US" altLang="ko-KR" sz="1900" dirty="0"/>
              <a:t>: </a:t>
            </a:r>
            <a:r>
              <a:rPr lang="ko-KR" altLang="en-US" sz="1900" dirty="0"/>
              <a:t>엔터프라이즈 에디션 이상 구매 고객</a:t>
            </a:r>
            <a:endParaRPr lang="en-US" altLang="ko-KR" sz="19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900" dirty="0"/>
              <a:t>대상</a:t>
            </a:r>
            <a:r>
              <a:rPr lang="en-US" altLang="ko-KR" sz="1900" dirty="0"/>
              <a:t>: </a:t>
            </a:r>
            <a:r>
              <a:rPr lang="ko-KR" altLang="en-US" sz="1900" dirty="0"/>
              <a:t>위 </a:t>
            </a:r>
            <a:r>
              <a:rPr lang="en-US" altLang="ko-KR" sz="1900" dirty="0"/>
              <a:t>‘</a:t>
            </a:r>
            <a:r>
              <a:rPr lang="ko-KR" altLang="en-US" sz="1900" dirty="0"/>
              <a:t>제품</a:t>
            </a:r>
            <a:r>
              <a:rPr lang="en-US" altLang="ko-KR" sz="1900" dirty="0"/>
              <a:t>＇</a:t>
            </a:r>
            <a:r>
              <a:rPr lang="ko-KR" altLang="en-US" sz="1900" dirty="0"/>
              <a:t>을 보유한 적 없는 법인 또는 개인</a:t>
            </a:r>
            <a:endParaRPr lang="en-US" altLang="ko-KR" sz="1900" dirty="0"/>
          </a:p>
          <a:p>
            <a:pPr lvl="2"/>
            <a:r>
              <a:rPr lang="en-US" altLang="ko-KR" sz="1900" dirty="0"/>
              <a:t>(</a:t>
            </a:r>
            <a:r>
              <a:rPr lang="ko-KR" altLang="en-US" sz="1900" dirty="0"/>
              <a:t>프로페셔널 구입 이력이 있다면</a:t>
            </a:r>
            <a:r>
              <a:rPr lang="en-US" altLang="ko-KR" sz="1900" dirty="0"/>
              <a:t>, </a:t>
            </a:r>
            <a:r>
              <a:rPr lang="ko-KR" altLang="en-US" sz="1900" dirty="0"/>
              <a:t>할인 대상</a:t>
            </a:r>
            <a:r>
              <a:rPr lang="en-US" altLang="ko-KR" sz="19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3E22-73DC-7F0C-7DFA-2D3ED75DFF28}"/>
              </a:ext>
            </a:extLst>
          </p:cNvPr>
          <p:cNvSpPr txBox="1"/>
          <p:nvPr/>
        </p:nvSpPr>
        <p:spPr>
          <a:xfrm>
            <a:off x="834014" y="5709466"/>
            <a:ext cx="109024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/>
              <a:t>문의</a:t>
            </a:r>
            <a:r>
              <a:rPr lang="en-US" altLang="ko-KR" sz="1900" dirty="0"/>
              <a:t>: </a:t>
            </a:r>
            <a:r>
              <a:rPr lang="ko-KR" altLang="en-US" sz="1900" dirty="0"/>
              <a:t>전화 </a:t>
            </a:r>
            <a:r>
              <a:rPr lang="en-US" altLang="ko-KR" sz="1900" dirty="0"/>
              <a:t>02-595-4288 (</a:t>
            </a:r>
            <a:r>
              <a:rPr lang="ko-KR" altLang="en-US" sz="1900" dirty="0"/>
              <a:t>내선 </a:t>
            </a:r>
            <a:r>
              <a:rPr lang="en-US" altLang="ko-KR" sz="1900" dirty="0"/>
              <a:t>1</a:t>
            </a:r>
            <a:r>
              <a:rPr lang="ko-KR" altLang="en-US" sz="1900" dirty="0"/>
              <a:t>번</a:t>
            </a:r>
            <a:r>
              <a:rPr lang="en-US" altLang="ko-KR" sz="1900" dirty="0"/>
              <a:t>) </a:t>
            </a:r>
            <a:r>
              <a:rPr lang="ko-KR" altLang="en-US" sz="1900" dirty="0"/>
              <a:t>또는 </a:t>
            </a:r>
            <a:r>
              <a:rPr lang="en-US" altLang="ko-KR" sz="1900" dirty="0"/>
              <a:t>sales@embarcadero.kr</a:t>
            </a:r>
          </a:p>
        </p:txBody>
      </p:sp>
    </p:spTree>
    <p:extLst>
      <p:ext uri="{BB962C8B-B14F-4D97-AF65-F5344CB8AC3E}">
        <p14:creationId xmlns:p14="http://schemas.microsoft.com/office/powerpoint/2010/main" val="199621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A3B856D1-4E57-3441-757E-C3FA6DFF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86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E5C8850-4F63-98A5-69D2-60699E15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2982400-02A2-25F8-DF57-A3E0939B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37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84EA95-AF75-5F82-DF05-7FD910C70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31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웹사이트이(가) 표시된 사진&#10;&#10;자동 생성된 설명">
            <a:extLst>
              <a:ext uri="{FF2B5EF4-FFF2-40B4-BE49-F238E27FC236}">
                <a16:creationId xmlns:a16="http://schemas.microsoft.com/office/drawing/2014/main" id="{8893F00C-6CBA-1F00-6EC6-C4F646330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7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D5430D-77F2-DCB6-B654-2FDF125C1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1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10D20001-A566-B188-2F9D-699B0C2F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4758935" y="2684716"/>
            <a:ext cx="2674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Delphi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30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D78595AC-BD71-B209-98D1-FD24CAF0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3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732548-C66D-F2C1-E4EB-A93E8BF4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70C57-6BED-C9A6-56C9-F46CAF860AB5}"/>
              </a:ext>
            </a:extLst>
          </p:cNvPr>
          <p:cNvSpPr txBox="1"/>
          <p:nvPr/>
        </p:nvSpPr>
        <p:spPr>
          <a:xfrm>
            <a:off x="520193" y="661590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Rad Studio 12 </a:t>
            </a:r>
            <a:r>
              <a:rPr lang="ko-KR" altLang="en-US" sz="2800" b="1" dirty="0">
                <a:solidFill>
                  <a:schemeClr val="accent2"/>
                </a:solidFill>
              </a:rPr>
              <a:t>관련자료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70166-6701-279F-C53A-2D0737FCFF9A}"/>
              </a:ext>
            </a:extLst>
          </p:cNvPr>
          <p:cNvSpPr txBox="1"/>
          <p:nvPr/>
        </p:nvSpPr>
        <p:spPr>
          <a:xfrm>
            <a:off x="834014" y="1390180"/>
            <a:ext cx="109024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RAD Studio 12 </a:t>
            </a:r>
            <a:r>
              <a:rPr lang="ko-KR" altLang="en-US" dirty="0"/>
              <a:t>버전 신기능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 </a:t>
            </a:r>
            <a:r>
              <a:rPr lang="en-US" altLang="ko-KR" dirty="0">
                <a:hlinkClick r:id="rId2"/>
              </a:rPr>
              <a:t>https://welcome.devgear.co.kr/rad-feature/v120/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Dock Wiki </a:t>
            </a:r>
            <a:r>
              <a:rPr lang="ko-KR" altLang="en-US" dirty="0"/>
              <a:t>의 </a:t>
            </a:r>
            <a:r>
              <a:rPr lang="en-US" altLang="ko-KR" dirty="0"/>
              <a:t>What’s New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3"/>
              </a:rPr>
              <a:t>https://docwiki.embarcadero.com/RADStudio/Athens/en/What%27s_New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마르크 </a:t>
            </a:r>
            <a:r>
              <a:rPr lang="ko-KR" altLang="en-US" dirty="0" err="1"/>
              <a:t>칸투</a:t>
            </a:r>
            <a:r>
              <a:rPr lang="ko-KR" altLang="en-US" dirty="0"/>
              <a:t> </a:t>
            </a:r>
            <a:r>
              <a:rPr lang="ko-KR" altLang="en-US" dirty="0" err="1"/>
              <a:t>소개글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>
                <a:hlinkClick r:id="rId4"/>
              </a:rPr>
              <a:t>https://welcome.devgear.co.kr/topic/1304-rad-</a:t>
            </a:r>
            <a:endParaRPr lang="en-US" altLang="ko-KR" dirty="0"/>
          </a:p>
          <a:p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 err="1"/>
              <a:t>버그픽스</a:t>
            </a:r>
            <a:r>
              <a:rPr lang="ko-KR" altLang="en-US" dirty="0"/>
              <a:t> 목록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>
                <a:hlinkClick r:id="rId5"/>
              </a:rPr>
              <a:t>https://docwiki.embarcadero.com/RADStudio/Athens/en/New_features_and_customer_reported_issues_fixed_in_RAD_Studio_12.0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38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EAFFF6C-5942-093C-4B3E-638242255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8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4758935" y="2684716"/>
            <a:ext cx="160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C++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4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로고이(가) 표시된 사진&#10;&#10;자동 생성된 설명">
            <a:extLst>
              <a:ext uri="{FF2B5EF4-FFF2-40B4-BE49-F238E27FC236}">
                <a16:creationId xmlns:a16="http://schemas.microsoft.com/office/drawing/2014/main" id="{4561260C-58C7-3CF3-E856-237940770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22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9108D96-0E76-0A63-9211-603479CCB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9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CCC489-3845-DB96-3EE2-4B102AA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7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ED5C882-2FB8-0890-0F11-7CA0DD77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4606649" y="2694765"/>
            <a:ext cx="2978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Quality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7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5A13D27-B692-75F9-883D-3DB07D51E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6AF486E-84ED-E5A6-3BE7-90C3F5A8B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" y="0"/>
            <a:ext cx="12179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6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5EE8EF-B727-849B-EE27-F720CAC39F2E}"/>
              </a:ext>
            </a:extLst>
          </p:cNvPr>
          <p:cNvSpPr txBox="1"/>
          <p:nvPr/>
        </p:nvSpPr>
        <p:spPr>
          <a:xfrm>
            <a:off x="4606649" y="2694765"/>
            <a:ext cx="24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Q &amp; A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0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994729-D1EF-F04B-BB00-228FCFEF43F2}"/>
              </a:ext>
            </a:extLst>
          </p:cNvPr>
          <p:cNvSpPr txBox="1"/>
          <p:nvPr/>
        </p:nvSpPr>
        <p:spPr>
          <a:xfrm>
            <a:off x="313508" y="30719"/>
            <a:ext cx="85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순서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0FE5A-FB73-A4F1-8AE3-55F9C4E269D4}"/>
              </a:ext>
            </a:extLst>
          </p:cNvPr>
          <p:cNvSpPr txBox="1"/>
          <p:nvPr/>
        </p:nvSpPr>
        <p:spPr>
          <a:xfrm>
            <a:off x="952271" y="1103718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주요 기능 데모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64E56-876D-B139-5B1A-853C4873370D}"/>
              </a:ext>
            </a:extLst>
          </p:cNvPr>
          <p:cNvSpPr txBox="1"/>
          <p:nvPr/>
        </p:nvSpPr>
        <p:spPr>
          <a:xfrm>
            <a:off x="811594" y="1942839"/>
            <a:ext cx="11166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/>
              <a:t>문자열 </a:t>
            </a:r>
            <a:r>
              <a:rPr lang="ko-KR" altLang="en-US" sz="2800" dirty="0" err="1"/>
              <a:t>입력시</a:t>
            </a:r>
            <a:r>
              <a:rPr lang="ko-KR" altLang="en-US" sz="2800" dirty="0"/>
              <a:t> 멀티 라인 지원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sz="2800" dirty="0"/>
              <a:t>VCL</a:t>
            </a:r>
            <a:r>
              <a:rPr lang="ko-KR" altLang="en-US" sz="2800" dirty="0"/>
              <a:t> </a:t>
            </a:r>
            <a:r>
              <a:rPr lang="en-US" altLang="ko-KR" sz="2800" dirty="0"/>
              <a:t>MDI </a:t>
            </a:r>
            <a:r>
              <a:rPr lang="ko-KR" altLang="en-US" sz="2800" dirty="0"/>
              <a:t>개선 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sz="2800" dirty="0"/>
              <a:t>Json</a:t>
            </a:r>
            <a:r>
              <a:rPr lang="ko-KR" altLang="en-US" sz="2800" dirty="0"/>
              <a:t> 매핑 및 파싱 클래스 생성 </a:t>
            </a:r>
            <a:r>
              <a:rPr lang="ko-KR" altLang="en-US" sz="2800" dirty="0" err="1"/>
              <a:t>위저드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en-US" altLang="ko-KR" sz="2800" dirty="0"/>
              <a:t>Delphi</a:t>
            </a:r>
            <a:r>
              <a:rPr lang="ko-KR" altLang="en-US" sz="2800" dirty="0"/>
              <a:t> </a:t>
            </a:r>
            <a:r>
              <a:rPr lang="en-US" altLang="ko-KR" sz="2800" dirty="0" err="1"/>
              <a:t>TList</a:t>
            </a:r>
            <a:r>
              <a:rPr lang="ko-KR" altLang="en-US" sz="2800" dirty="0"/>
              <a:t> 에러 메시지 유효 인덱스 출력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모바일 화면 분할</a:t>
            </a:r>
            <a:r>
              <a:rPr lang="en-US" altLang="ko-KR" sz="2800" dirty="0"/>
              <a:t>(Split Support)</a:t>
            </a:r>
          </a:p>
          <a:p>
            <a:pPr marL="285750" indent="-285750">
              <a:buFontTx/>
              <a:buChar char="-"/>
            </a:pPr>
            <a:r>
              <a:rPr lang="en-US" altLang="ko-KR" sz="2800" dirty="0" err="1"/>
              <a:t>Skia</a:t>
            </a:r>
            <a:r>
              <a:rPr lang="en-US" altLang="ko-KR" sz="2800" dirty="0"/>
              <a:t> </a:t>
            </a:r>
            <a:r>
              <a:rPr lang="ko-KR" altLang="en-US" sz="2800" dirty="0"/>
              <a:t>컴포넌트 기본 탑재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r>
              <a:rPr lang="ko-KR" altLang="en-US" sz="2800" dirty="0"/>
              <a:t>안드로이드 앱 아이콘세트 자동 생성</a:t>
            </a:r>
            <a:endParaRPr lang="en-US" altLang="ko-KR" sz="2800" dirty="0"/>
          </a:p>
          <a:p>
            <a:pPr marL="285750" indent="-285750">
              <a:buFontTx/>
              <a:buChar char="-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4476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818E5B-61CC-229B-38DA-55FD32A2A9F5}"/>
              </a:ext>
            </a:extLst>
          </p:cNvPr>
          <p:cNvSpPr txBox="1"/>
          <p:nvPr/>
        </p:nvSpPr>
        <p:spPr>
          <a:xfrm>
            <a:off x="550338" y="721880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문자열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입력시</a:t>
            </a:r>
            <a:r>
              <a:rPr lang="ko-KR" altLang="en-US" sz="2800" b="1" dirty="0">
                <a:solidFill>
                  <a:schemeClr val="accent2"/>
                </a:solidFill>
              </a:rPr>
              <a:t> 멀티 라인 지원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94045B-ED0D-C68E-CD83-7163F563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79" y="1503062"/>
            <a:ext cx="3850676" cy="4435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B33C3-31CB-231D-45CC-35F2D489B051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B8D46-8B04-5EC6-E7F5-C93158DA323F}"/>
              </a:ext>
            </a:extLst>
          </p:cNvPr>
          <p:cNvSpPr txBox="1"/>
          <p:nvPr/>
        </p:nvSpPr>
        <p:spPr>
          <a:xfrm>
            <a:off x="5004079" y="1566929"/>
            <a:ext cx="6712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작은 따옴표 </a:t>
            </a:r>
            <a:r>
              <a:rPr lang="en-US" altLang="ko-KR" dirty="0"/>
              <a:t>3 </a:t>
            </a:r>
            <a:r>
              <a:rPr lang="ko-KR" altLang="en-US" dirty="0"/>
              <a:t>개 사용</a:t>
            </a:r>
            <a:endParaRPr lang="en-US" altLang="ko-KR" sz="18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따옴표 줄에는 문자열 입력 하지 않음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800" dirty="0"/>
              <a:t>마지막 따옴표는 문자열 보다 세로 위치보다 같거나 앞에 위치</a:t>
            </a:r>
            <a:endParaRPr lang="en-US" altLang="ko-KR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3365A1-05EA-87C3-B781-38294E04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11" y="3163781"/>
            <a:ext cx="1710668" cy="3174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92F5A8-2CDE-B61B-AF01-16F5DE919BA4}"/>
              </a:ext>
            </a:extLst>
          </p:cNvPr>
          <p:cNvSpPr txBox="1"/>
          <p:nvPr/>
        </p:nvSpPr>
        <p:spPr>
          <a:xfrm>
            <a:off x="7106698" y="3106240"/>
            <a:ext cx="40022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{$TEXTBLOCK </a:t>
            </a:r>
            <a:r>
              <a:rPr lang="en-US" altLang="ko-KR" dirty="0"/>
              <a:t>CRLF</a:t>
            </a:r>
            <a:r>
              <a:rPr lang="en-US" altLang="ko-KR" dirty="0">
                <a:solidFill>
                  <a:srgbClr val="FF0000"/>
                </a:solidFill>
              </a:rPr>
              <a:t>} </a:t>
            </a:r>
            <a:r>
              <a:rPr lang="ko-KR" altLang="en-US" dirty="0"/>
              <a:t>컴파일러 지시자로 줄 바꿈 문자 지정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7803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B5196-6924-19E2-A766-5E6CC7207D6A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CB016-7E74-D578-09EA-64F91B55B249}"/>
              </a:ext>
            </a:extLst>
          </p:cNvPr>
          <p:cNvSpPr txBox="1"/>
          <p:nvPr/>
        </p:nvSpPr>
        <p:spPr>
          <a:xfrm>
            <a:off x="237996" y="570031"/>
            <a:ext cx="22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VCL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r>
              <a:rPr lang="en-US" altLang="ko-KR" sz="2800" b="1" dirty="0">
                <a:solidFill>
                  <a:schemeClr val="accent2"/>
                </a:solidFill>
              </a:rPr>
              <a:t>MDI</a:t>
            </a:r>
            <a:r>
              <a:rPr lang="ko-KR" altLang="en-US" sz="2800" b="1" dirty="0">
                <a:solidFill>
                  <a:schemeClr val="accent2"/>
                </a:solidFill>
              </a:rPr>
              <a:t> 개선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56E252-83CE-FEF0-F923-1FFBB04F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75" y="1093251"/>
            <a:ext cx="4096516" cy="2682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0C9F3C-A805-A9EF-2E1B-1EF1E2D6A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42" y="3775369"/>
            <a:ext cx="4026606" cy="2810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B1D85B-6FD8-22D5-9EF3-C3854E700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637" y="2282584"/>
            <a:ext cx="6030321" cy="42088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C165F-588F-E7C9-B96E-535180491C4C}"/>
              </a:ext>
            </a:extLst>
          </p:cNvPr>
          <p:cNvSpPr txBox="1"/>
          <p:nvPr/>
        </p:nvSpPr>
        <p:spPr>
          <a:xfrm>
            <a:off x="2489574" y="5027132"/>
            <a:ext cx="9063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R11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0A434-CC85-3FD9-AB43-A71E3C2E3136}"/>
              </a:ext>
            </a:extLst>
          </p:cNvPr>
          <p:cNvSpPr txBox="1"/>
          <p:nvPr/>
        </p:nvSpPr>
        <p:spPr>
          <a:xfrm>
            <a:off x="8407764" y="4626177"/>
            <a:ext cx="9063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R12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1C3E6-FAE5-871D-5EF4-7CDE9E7FC0E6}"/>
              </a:ext>
            </a:extLst>
          </p:cNvPr>
          <p:cNvSpPr txBox="1"/>
          <p:nvPr/>
        </p:nvSpPr>
        <p:spPr>
          <a:xfrm>
            <a:off x="5259490" y="1647048"/>
            <a:ext cx="615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TFormTabsBar</a:t>
            </a:r>
            <a:r>
              <a:rPr lang="ko-KR" altLang="en-US" dirty="0"/>
              <a:t>를  </a:t>
            </a:r>
            <a:r>
              <a:rPr lang="en-US" altLang="ko-KR" dirty="0"/>
              <a:t>MDI </a:t>
            </a:r>
            <a:r>
              <a:rPr lang="ko-KR" altLang="en-US" dirty="0"/>
              <a:t>이전 버전 프로젝트에도 적용 가능함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6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B5196-6924-19E2-A766-5E6CC7207D6A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CB016-7E74-D578-09EA-64F91B55B249}"/>
              </a:ext>
            </a:extLst>
          </p:cNvPr>
          <p:cNvSpPr txBox="1"/>
          <p:nvPr/>
        </p:nvSpPr>
        <p:spPr>
          <a:xfrm>
            <a:off x="550338" y="721880"/>
            <a:ext cx="6186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Json </a:t>
            </a:r>
            <a:r>
              <a:rPr lang="ko-KR" altLang="en-US" sz="2800" b="1" dirty="0">
                <a:solidFill>
                  <a:schemeClr val="accent2"/>
                </a:solidFill>
              </a:rPr>
              <a:t>매핑 및 파싱 클래스 생성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위저드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DD3D1-8742-6F0C-6EFA-161CDF72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02" y="1435492"/>
            <a:ext cx="5296005" cy="34674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CD5FC7-032A-FF81-1D2D-FE032DE6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63" y="1881479"/>
            <a:ext cx="5216435" cy="4166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8C5BFC-1A25-6E02-B659-41FFF8368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844" y="2942921"/>
            <a:ext cx="4674915" cy="36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1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B5196-6924-19E2-A766-5E6CC7207D6A}"/>
              </a:ext>
            </a:extLst>
          </p:cNvPr>
          <p:cNvSpPr txBox="1"/>
          <p:nvPr/>
        </p:nvSpPr>
        <p:spPr>
          <a:xfrm>
            <a:off x="313508" y="30719"/>
            <a:ext cx="10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Demo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CB016-7E74-D578-09EA-64F91B55B249}"/>
              </a:ext>
            </a:extLst>
          </p:cNvPr>
          <p:cNvSpPr txBox="1"/>
          <p:nvPr/>
        </p:nvSpPr>
        <p:spPr>
          <a:xfrm>
            <a:off x="550338" y="721880"/>
            <a:ext cx="5666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accent2"/>
                </a:solidFill>
              </a:rPr>
              <a:t>TList</a:t>
            </a:r>
            <a:r>
              <a:rPr lang="en-US" altLang="ko-KR" sz="2800" b="1" dirty="0">
                <a:solidFill>
                  <a:schemeClr val="accent2"/>
                </a:solidFill>
              </a:rPr>
              <a:t> </a:t>
            </a:r>
            <a:r>
              <a:rPr lang="ko-KR" altLang="en-US" sz="2800" b="1" dirty="0">
                <a:solidFill>
                  <a:schemeClr val="accent2"/>
                </a:solidFill>
              </a:rPr>
              <a:t>에러 메시지 유효 인덱스 출력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92018-3FE6-C40F-3264-399DFEE4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42" y="2366944"/>
            <a:ext cx="4972571" cy="2365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D7A34-F41C-3107-718A-100398AC4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80" y="2366944"/>
            <a:ext cx="3097529" cy="2285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9E91CC-9B4D-C751-13B4-45B8CA813CCE}"/>
              </a:ext>
            </a:extLst>
          </p:cNvPr>
          <p:cNvSpPr txBox="1"/>
          <p:nvPr/>
        </p:nvSpPr>
        <p:spPr>
          <a:xfrm>
            <a:off x="923649" y="1819980"/>
            <a:ext cx="613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 </a:t>
            </a:r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8EB9F-107A-13C5-2A49-3A3F6A7F9E22}"/>
              </a:ext>
            </a:extLst>
          </p:cNvPr>
          <p:cNvSpPr txBox="1"/>
          <p:nvPr/>
        </p:nvSpPr>
        <p:spPr>
          <a:xfrm>
            <a:off x="6984480" y="1819980"/>
            <a:ext cx="613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318094"/>
      </p:ext>
    </p:extLst>
  </p:cSld>
  <p:clrMapOvr>
    <a:masterClrMapping/>
  </p:clrMapOvr>
</p:sld>
</file>

<file path=ppt/theme/theme1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9135</TotalTime>
  <Words>419</Words>
  <Application>Microsoft Office PowerPoint</Application>
  <PresentationFormat>와이드스크린</PresentationFormat>
  <Paragraphs>90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Adobe Heiti Std R</vt:lpstr>
      <vt:lpstr>맑은 고딕</vt:lpstr>
      <vt:lpstr>Arial</vt:lpstr>
      <vt:lpstr>Calibri</vt:lpstr>
      <vt:lpstr>Wingdings</vt:lpstr>
      <vt:lpstr>EMBT Sales Meeting Template 2012_v1</vt:lpstr>
      <vt:lpstr>Rad 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 Studio Migration</dc:title>
  <dc:creator>오상현</dc:creator>
  <cp:lastModifiedBy>오상현</cp:lastModifiedBy>
  <cp:revision>217</cp:revision>
  <cp:lastPrinted>2022-06-17T07:38:11Z</cp:lastPrinted>
  <dcterms:created xsi:type="dcterms:W3CDTF">2022-06-17T05:21:59Z</dcterms:created>
  <dcterms:modified xsi:type="dcterms:W3CDTF">2023-11-20T07:40:39Z</dcterms:modified>
</cp:coreProperties>
</file>